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6" r:id="rId2"/>
    <p:sldId id="261" r:id="rId3"/>
    <p:sldId id="278" r:id="rId4"/>
    <p:sldId id="265" r:id="rId5"/>
    <p:sldId id="267" r:id="rId6"/>
    <p:sldId id="277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5DA67B-C3E5-0BBA-6C76-02D2DF669CA3}" name="Weiffenbach, Jana" initials="WJ" userId="S::Jana.Weiffenbach@thieme.de::845d906f-6572-4375-ac48-71950e3f0ce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rdian, Caroline" initials="MC" lastIdx="6" clrIdx="0">
    <p:extLst>
      <p:ext uri="{19B8F6BF-5375-455C-9EA6-DF929625EA0E}">
        <p15:presenceInfo xmlns:p15="http://schemas.microsoft.com/office/powerpoint/2012/main" userId="S::Caroline.Merdian@thieme.de::21e141c5-8582-47e8-be06-8373cce882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476"/>
    <a:srgbClr val="A3D8F6"/>
    <a:srgbClr val="163273"/>
    <a:srgbClr val="44BCD3"/>
    <a:srgbClr val="3BA1B5"/>
    <a:srgbClr val="3FAABE"/>
    <a:srgbClr val="73BAE4"/>
    <a:srgbClr val="1B43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74" autoAdjust="0"/>
    <p:restoredTop sz="96292"/>
  </p:normalViewPr>
  <p:slideViewPr>
    <p:cSldViewPr snapToGrid="0">
      <p:cViewPr varScale="1">
        <p:scale>
          <a:sx n="103" d="100"/>
          <a:sy n="103" d="100"/>
        </p:scale>
        <p:origin x="11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B2951-6341-084E-B1B7-9D595A0D1F93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9AC2E-E94D-0C42-8C2A-61CC6A4B6CA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45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9AC2E-E94D-0C42-8C2A-61CC6A4B6CA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87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9AC2E-E94D-0C42-8C2A-61CC6A4B6CA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02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9AC2E-E94D-0C42-8C2A-61CC6A4B6CA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50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9AC2E-E94D-0C42-8C2A-61CC6A4B6C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29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9AC2E-E94D-0C42-8C2A-61CC6A4B6CA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9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B7AB-9821-465E-8DBC-94B63F3414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079E26-F01D-A0A3-4C53-5D814509DE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60D5B-14E6-9053-1CC5-A516D619D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0DF21-548C-EE5B-E4D0-17B335C9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68069-9A10-8D0D-AC5B-3709710E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6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6C56B-4469-237C-ACFE-B6FBFC22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FB55C-A7EB-B79D-290E-1CF5BB9BD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DE659-C0E8-1653-0EB5-B9CE0297A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7F1E8-C4B5-3C07-5043-5CF945C15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07124-E1AE-EFFD-C434-356305A2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1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E9B5AD-807D-E535-B48C-446BC10B5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553C50-60AB-C32B-272C-668BD0FF2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6F8F1-C43E-D9A2-715F-B0491019C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DEF8D-8B71-A87B-47C1-23385A86F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F3637-5DBC-329A-E116-C67D654CE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96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897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619E1-CAC0-13E4-3844-10B7E716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13DEB-B4DA-815A-A2AF-14D4FACA4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7AE0C-4B48-070B-0B04-2CF73F8D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65201-1B3C-7866-9DE4-FE8214219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20E37-4FA1-0B97-9A85-8D838013A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8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7AA9-2666-3066-024A-2E0172BED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FE105-5C79-2362-4900-208EC43CC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533A3-17C0-4684-E2ED-100293082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1776F-4EE4-CE93-9D1B-45C7C5DD3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DE24D-FA12-0DA5-5D21-372D0135D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0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1E38A-B14F-57D8-2548-136088402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31B3D-949B-2D68-71ED-0E42C34CE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B6CD-C4C6-2DE9-ADF5-025F3AFFA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FE798-6BCB-EB31-88D3-BA332D791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42BB0-7800-CD58-2602-DFE9C62C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ED7AD-8C34-5F22-DC6D-B21AFED43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3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BEDBD-1651-C4B4-C95C-771EAE8A3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B42F9-D9F5-3DC3-12F1-6175D1634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997E-77E2-A720-4DC4-3C2EEE5A7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45B1AF-A57A-51DB-1035-D2C810AAD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A679E-BE54-112A-B2C6-3CB358F840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64EEE1-2A96-1242-1E23-9BF49978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141121-5AF9-2023-E5C1-C84AE5C32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DFCC55-F31A-76E3-4357-D673D6DD5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4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5C0DF-C317-5B2C-43CA-0B18B1CA8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3D49B0-2D1F-D0E0-A4FB-C8684C220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39173-5650-D5E5-685C-A81F69E08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D8DE3E-16E6-9BE9-D7EB-992765BD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0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5CBD16-852D-E484-0FAC-B5585A6AB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243673-BCC6-0EA1-D8F7-3043FAD1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DEE64-0393-627D-AA5A-9F3E6BF82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DAD26-469D-DA44-CC27-DE2237F74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87C5A-68C6-E059-EE51-DA53782D4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A04CF6-24B2-A511-AB52-AEBBC997D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14670-0991-F1BF-EB51-664B21E0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05B66-8608-F23A-F3AE-7B0CE879C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39CD0-1A05-E69C-CEB8-2CBDAE35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1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1E987-BA63-65F8-93A9-790A2F02C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16760D-E02F-1A8C-BBDF-5B5A4812D6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26709-0FDE-6501-CB99-5A6549DA5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E423D-29F6-007F-BE52-A79CE7BE1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3DA43-FA48-60ED-132D-29E405EE8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E296A-11FD-CEC5-7B79-D1F1C512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9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34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7E2565-4C2B-16EC-E1A3-015E74B35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E62E8-FB8B-D1F4-ABC8-99C782567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0C145-0D70-F8EB-F455-4BEEBCFD8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B75AB-BC81-884A-9060-D93ED3D2869F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8F68A-5FCF-1906-DFE3-BE51358D3E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48BBD-2316-08C1-0286-FBA2BDFEAB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5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cdn0.scrvt.com/9ca5761af4a1cf7bf49dd51537e8f4d1/4391481854065962/409f0a40b6e8/Thieme_COI_Conflict_of_interest_english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hyperlink" Target="https://endoscopy.thieme.com/de/instructions-and-form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D2D7E13A-46F6-402E-9775-61F5020D59E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7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DFDCF693-3D61-4DFF-B07A-BE63EED1D37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hape 138">
            <a:extLst>
              <a:ext uri="{FF2B5EF4-FFF2-40B4-BE49-F238E27FC236}">
                <a16:creationId xmlns:a16="http://schemas.microsoft.com/office/drawing/2014/main" id="{D9ABAFF0-6CF3-4EC4-BD98-6E523E22B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568" y="403527"/>
            <a:ext cx="8658991" cy="2126313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r>
              <a:rPr lang="en-AU" sz="32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Please insert the E-Video title here (no more than 130 characters including spaces)</a:t>
            </a:r>
            <a:endParaRPr sz="3200" b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2" name="Shape 139">
            <a:extLst>
              <a:ext uri="{FF2B5EF4-FFF2-40B4-BE49-F238E27FC236}">
                <a16:creationId xmlns:a16="http://schemas.microsoft.com/office/drawing/2014/main" id="{C3F752DD-57F2-4E9A-ABF5-8173A5B84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568" y="2636520"/>
            <a:ext cx="9817231" cy="331143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List the authors (maximum of 7) as shown here: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Author 1, Affiliation, City, Country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Author 2, Affiliation, City, Country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… </a:t>
            </a:r>
            <a:r>
              <a:rPr lang="en-US" sz="2200" dirty="0" err="1">
                <a:solidFill>
                  <a:schemeClr val="bg1"/>
                </a:solidFill>
              </a:rPr>
              <a:t>etc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C1591D2-54C3-4E19-AA8B-B1F5DD13EB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hape 138">
            <a:extLst>
              <a:ext uri="{FF2B5EF4-FFF2-40B4-BE49-F238E27FC236}">
                <a16:creationId xmlns:a16="http://schemas.microsoft.com/office/drawing/2014/main" id="{108469E7-B7F2-45F7-8A6C-0950B2162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403527"/>
            <a:ext cx="9944099" cy="1325563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Disclosures</a:t>
            </a:r>
            <a:endParaRPr sz="3400" b="1" dirty="0">
              <a:solidFill>
                <a:srgbClr val="FF0000"/>
              </a:solidFill>
              <a:latin typeface="Helvetica" panose="020B0604020202020204" pitchFamily="34" charset="0"/>
              <a:ea typeface="Helvetica" charset="0"/>
              <a:cs typeface="Helvetica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BC87A62-FC7C-4570-944B-D1F91B74A2D7}"/>
              </a:ext>
            </a:extLst>
          </p:cNvPr>
          <p:cNvSpPr txBox="1"/>
          <p:nvPr/>
        </p:nvSpPr>
        <p:spPr>
          <a:xfrm>
            <a:off x="1343025" y="172618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None/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Funding:</a:t>
            </a:r>
            <a:r>
              <a:rPr lang="en-US" sz="2800" dirty="0">
                <a:solidFill>
                  <a:schemeClr val="bg1"/>
                </a:solidFill>
              </a:rPr>
              <a:t>   Indicate here source of any funding. If none, insert “None.”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DEBC29-5A79-44B7-8A65-17F06C755098}"/>
              </a:ext>
            </a:extLst>
          </p:cNvPr>
          <p:cNvSpPr txBox="1"/>
          <p:nvPr/>
        </p:nvSpPr>
        <p:spPr>
          <a:xfrm>
            <a:off x="1409700" y="3106502"/>
            <a:ext cx="87439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Competing interests:   </a:t>
            </a:r>
            <a:r>
              <a:rPr lang="en-US" sz="2800" dirty="0">
                <a:solidFill>
                  <a:schemeClr val="bg1"/>
                </a:solidFill>
              </a:rPr>
              <a:t>Declare here all competing interests for each author. See page 2 of this </a:t>
            </a:r>
            <a:r>
              <a:rPr lang="en-US" sz="2800" dirty="0">
                <a:solidFill>
                  <a:schemeClr val="bg1"/>
                </a:solidFill>
                <a:hlinkClick r:id="rId4"/>
              </a:rPr>
              <a:t>form</a:t>
            </a:r>
            <a:r>
              <a:rPr lang="en-US" sz="2800" dirty="0">
                <a:solidFill>
                  <a:schemeClr val="bg1"/>
                </a:solidFill>
              </a:rPr>
              <a:t> for definition of competing interests.</a:t>
            </a:r>
          </a:p>
        </p:txBody>
      </p:sp>
    </p:spTree>
    <p:extLst>
      <p:ext uri="{BB962C8B-B14F-4D97-AF65-F5344CB8AC3E}">
        <p14:creationId xmlns:p14="http://schemas.microsoft.com/office/powerpoint/2010/main" val="380709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C1591D2-54C3-4E19-AA8B-B1F5DD13EB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hape 139">
            <a:extLst>
              <a:ext uri="{FF2B5EF4-FFF2-40B4-BE49-F238E27FC236}">
                <a16:creationId xmlns:a16="http://schemas.microsoft.com/office/drawing/2014/main" id="{CCC2992A-8A4B-43F2-9011-26B1F3FA0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568" y="1362075"/>
            <a:ext cx="9817232" cy="470779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bg1"/>
                </a:solidFill>
              </a:rPr>
              <a:t>Insert a brief description of the case in 4 to 6 lines: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Why is the video relevant or important?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For interventional techniques, what are the indications? What are the relevant </a:t>
            </a:r>
            <a:r>
              <a:rPr lang="en-US">
                <a:solidFill>
                  <a:schemeClr val="bg1"/>
                </a:solidFill>
              </a:rPr>
              <a:t>comorbidities?</a:t>
            </a: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For novel interventions a brief description of why the approach was justified and alternatives that were considered should be included.</a:t>
            </a:r>
          </a:p>
        </p:txBody>
      </p:sp>
    </p:spTree>
    <p:extLst>
      <p:ext uri="{BB962C8B-B14F-4D97-AF65-F5344CB8AC3E}">
        <p14:creationId xmlns:p14="http://schemas.microsoft.com/office/powerpoint/2010/main" val="728608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Screenshot, Text, Schwarz, Grafiken enthält.&#10;&#10;Automatisch generierte Beschreibung">
            <a:extLst>
              <a:ext uri="{FF2B5EF4-FFF2-40B4-BE49-F238E27FC236}">
                <a16:creationId xmlns:a16="http://schemas.microsoft.com/office/drawing/2014/main" id="{70D944F4-D7ED-2B33-19C7-BD79707E14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10" name="Shape 138">
            <a:extLst>
              <a:ext uri="{FF2B5EF4-FFF2-40B4-BE49-F238E27FC236}">
                <a16:creationId xmlns:a16="http://schemas.microsoft.com/office/drawing/2014/main" id="{0804A172-6509-4846-B001-3D707E0E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564" y="408030"/>
            <a:ext cx="9817235" cy="1325563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AU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Video</a:t>
            </a:r>
            <a:endParaRPr b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Shape 139">
            <a:extLst>
              <a:ext uri="{FF2B5EF4-FFF2-40B4-BE49-F238E27FC236}">
                <a16:creationId xmlns:a16="http://schemas.microsoft.com/office/drawing/2014/main" id="{6A55D50D-D57E-47AC-B8EA-34BCBF382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566" y="1690686"/>
            <a:ext cx="9817234" cy="43791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No identifying data should appear on the video (patient name, institution, date, etc.). Please read the sections on Patient details/Identification, and Informed Consent and on Copyright, in the </a:t>
            </a:r>
            <a:r>
              <a:rPr lang="en-US" sz="1900" dirty="0">
                <a:solidFill>
                  <a:schemeClr val="bg1"/>
                </a:solidFill>
                <a:hlinkClick r:id="rId4"/>
              </a:rPr>
              <a:t>instructions for authors</a:t>
            </a:r>
            <a:r>
              <a:rPr lang="en-US" sz="1900" dirty="0">
                <a:solidFill>
                  <a:schemeClr val="bg1"/>
                </a:solidFill>
              </a:rPr>
              <a:t>. </a:t>
            </a:r>
          </a:p>
          <a:p>
            <a:r>
              <a:rPr lang="en-US" sz="1900" dirty="0">
                <a:solidFill>
                  <a:schemeClr val="bg1"/>
                </a:solidFill>
              </a:rPr>
              <a:t>The following formats are acceptable: *.</a:t>
            </a:r>
            <a:r>
              <a:rPr lang="en-US" sz="1900" dirty="0" err="1">
                <a:solidFill>
                  <a:schemeClr val="bg1"/>
                </a:solidFill>
              </a:rPr>
              <a:t>avi</a:t>
            </a:r>
            <a:r>
              <a:rPr lang="en-US" sz="1900" dirty="0">
                <a:solidFill>
                  <a:schemeClr val="bg1"/>
                </a:solidFill>
              </a:rPr>
              <a:t>, *.mov, *.mpg, as well as H264D, mpeg 4, DIVX-4 or AVCHD.</a:t>
            </a:r>
          </a:p>
          <a:p>
            <a:r>
              <a:rPr lang="en-US" sz="1900" dirty="0">
                <a:solidFill>
                  <a:schemeClr val="bg1"/>
                </a:solidFill>
              </a:rPr>
              <a:t>The maximum file size is 350</a:t>
            </a:r>
            <a:r>
              <a:rPr lang="en-US" sz="1900" baseline="30000" dirty="0">
                <a:solidFill>
                  <a:schemeClr val="bg1"/>
                </a:solidFill>
              </a:rPr>
              <a:t> </a:t>
            </a:r>
            <a:r>
              <a:rPr lang="en-US" sz="1900" dirty="0">
                <a:solidFill>
                  <a:schemeClr val="bg1"/>
                </a:solidFill>
              </a:rPr>
              <a:t>MB per video </a:t>
            </a:r>
          </a:p>
          <a:p>
            <a:r>
              <a:rPr lang="en-US" sz="1900" dirty="0">
                <a:solidFill>
                  <a:schemeClr val="bg1"/>
                </a:solidFill>
              </a:rPr>
              <a:t>Video text: please provide a script with the text explaining the procedure shown including the time when the text should be displayed</a:t>
            </a:r>
          </a:p>
          <a:p>
            <a:r>
              <a:rPr lang="en-US" sz="1900" dirty="0">
                <a:solidFill>
                  <a:schemeClr val="bg1"/>
                </a:solidFill>
              </a:rPr>
              <a:t>After reading this text, please delete it and insert your video into this slide. Then right-click the video, go to “Send to Back” and chose “</a:t>
            </a:r>
            <a:r>
              <a:rPr lang="en-US" sz="1900" u="sng" dirty="0">
                <a:solidFill>
                  <a:schemeClr val="bg1"/>
                </a:solidFill>
              </a:rPr>
              <a:t>Send Backward</a:t>
            </a:r>
            <a:r>
              <a:rPr lang="en-US" sz="1900" dirty="0">
                <a:solidFill>
                  <a:schemeClr val="bg1"/>
                </a:solidFill>
              </a:rPr>
              <a:t>”. This should bring the Logo in the top left corner and the writing “Endoscopy E-Videos” in the bottom right corner to the front, so they are not covered by the video file. Thank you!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A940FE-A227-394F-CE8F-DCFF0770D6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7685" y="5415827"/>
            <a:ext cx="3229426" cy="104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829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C1591D2-54C3-4E19-AA8B-B1F5DD13EB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hape 138">
            <a:extLst>
              <a:ext uri="{FF2B5EF4-FFF2-40B4-BE49-F238E27FC236}">
                <a16:creationId xmlns:a16="http://schemas.microsoft.com/office/drawing/2014/main" id="{82B44E39-D14D-41AC-8E3A-2C4478B66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562" y="408029"/>
            <a:ext cx="9817237" cy="1325563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AU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Conclusions</a:t>
            </a:r>
            <a:endParaRPr b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Shape 139">
            <a:extLst>
              <a:ext uri="{FF2B5EF4-FFF2-40B4-BE49-F238E27FC236}">
                <a16:creationId xmlns:a16="http://schemas.microsoft.com/office/drawing/2014/main" id="{CCFF4201-9F9C-4E10-8AD4-A1D06B474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564" y="1690686"/>
            <a:ext cx="9817236" cy="43791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Briefly summarize the findings (include clinical outcome if appropriate) in a maximum of 3 lines</a:t>
            </a:r>
          </a:p>
          <a:p>
            <a:pPr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Include a description of any adverse events </a:t>
            </a:r>
          </a:p>
          <a:p>
            <a:pPr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Explain the outcomes and the relevance of the video to current or future practice</a:t>
            </a:r>
            <a:endParaRPr lang="en-AU" sz="24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93699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EBD1FB8-5FCF-4AA2-B9AB-1597AA66F62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4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73BAE4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Breitbild</PresentationFormat>
  <Paragraphs>28</Paragraphs>
  <Slides>7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Office Theme</vt:lpstr>
      <vt:lpstr>PowerPoint-Präsentation</vt:lpstr>
      <vt:lpstr>Please insert the E-Video title here (no more than 130 characters including spaces)</vt:lpstr>
      <vt:lpstr>Disclosures</vt:lpstr>
      <vt:lpstr>PowerPoint-Präsentation</vt:lpstr>
      <vt:lpstr>Video</vt:lpstr>
      <vt:lpstr>Conclusions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Burgess</dc:creator>
  <cp:lastModifiedBy>Weiffenbach, Jana</cp:lastModifiedBy>
  <cp:revision>76</cp:revision>
  <dcterms:created xsi:type="dcterms:W3CDTF">2022-08-28T23:16:31Z</dcterms:created>
  <dcterms:modified xsi:type="dcterms:W3CDTF">2023-06-01T16:03:19Z</dcterms:modified>
</cp:coreProperties>
</file>