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1"/>
    <p:sldMasterId id="2147483672" r:id="rId2"/>
  </p:sldMasterIdLst>
  <p:notesMasterIdLst>
    <p:notesMasterId r:id="rId12"/>
  </p:notesMasterIdLst>
  <p:sldIdLst>
    <p:sldId id="307" r:id="rId3"/>
    <p:sldId id="299" r:id="rId4"/>
    <p:sldId id="300" r:id="rId5"/>
    <p:sldId id="301" r:id="rId6"/>
    <p:sldId id="292" r:id="rId7"/>
    <p:sldId id="293" r:id="rId8"/>
    <p:sldId id="302" r:id="rId9"/>
    <p:sldId id="304" r:id="rId10"/>
    <p:sldId id="305" r:id="rId11"/>
  </p:sldIdLst>
  <p:sldSz cx="9144000" cy="36576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Thieme Argo 2008 Light" pitchFamily="2" charset="0"/>
      <p:regular r:id="rId19"/>
      <p:bold r:id="rId20"/>
      <p:italic r:id="rId21"/>
      <p:boldItalic r:id="rId22"/>
    </p:embeddedFont>
    <p:embeddedFont>
      <p:font typeface="Thieme Argo 2008 Medium" pitchFamily="2" charset="0"/>
      <p:regular r:id="rId23"/>
      <p:italic r:id="rId24"/>
    </p:embeddedFont>
    <p:embeddedFont>
      <p:font typeface="Thieme Argo 2011 Light" pitchFamily="2" charset="0"/>
      <p:regular r:id="rId25"/>
      <p:bold r:id="rId26"/>
      <p:italic r:id="rId27"/>
      <p:boldItalic r:id="rId28"/>
    </p:embeddedFont>
    <p:embeddedFont>
      <p:font typeface="Thieme Argo 2011 Medium" pitchFamily="2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5DA67B-C3E5-0BBA-6C76-02D2DF669CA3}" name="Weiffenbach, Jana" initials="WJ" userId="S::Jana.Weiffenbach@thieme.de::845d906f-6572-4375-ac48-71950e3f0c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8F6"/>
    <a:srgbClr val="8DD8F8"/>
    <a:srgbClr val="B7E6FA"/>
    <a:srgbClr val="57B5E9"/>
    <a:srgbClr val="A3D8F7"/>
    <a:srgbClr val="D6EDFA"/>
    <a:srgbClr val="E69F00"/>
    <a:srgbClr val="2F528F"/>
    <a:srgbClr val="D55E00"/>
    <a:srgbClr val="CC7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1044"/>
      </p:cViewPr>
      <p:guideLst>
        <p:guide orient="horz" pos="11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eikopohl\Documents\Work\Research\_Current\Green%20health%20care\Environment%20&amp;%20Endoscopy\Project%20ideas\FIT%20vs%20colo\Colo%20vs%20FIT%20screening%20need%20for%20colo%2011-19-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Efficacy of Dilation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4284059883441933"/>
          <c:y val="0.27866020766091354"/>
          <c:w val="0.46181534004246949"/>
          <c:h val="0.62706913089165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Sheet2!$B$24</c:f>
              <c:strCache>
                <c:ptCount val="1"/>
                <c:pt idx="0">
                  <c:v>Balloon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Sheet2!$B$25:$B$26</c:f>
              <c:numCache>
                <c:formatCode>0%</c:formatCode>
                <c:ptCount val="2"/>
                <c:pt idx="0">
                  <c:v>0.95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0-4DD2-837C-16104DC05387}"/>
            </c:ext>
          </c:extLst>
        </c:ser>
        <c:ser>
          <c:idx val="1"/>
          <c:order val="1"/>
          <c:tx>
            <c:strRef>
              <c:f>Sheet2!$C$24</c:f>
              <c:strCache>
                <c:ptCount val="1"/>
                <c:pt idx="0">
                  <c:v>Bougie cap</c:v>
                </c:pt>
              </c:strCache>
            </c:strRef>
          </c:tx>
          <c:spPr>
            <a:solidFill>
              <a:srgbClr val="0072B2"/>
            </a:solidFill>
            <a:ln>
              <a:solidFill>
                <a:srgbClr val="002060"/>
              </a:solidFill>
            </a:ln>
            <a:effectLst/>
          </c:spPr>
          <c:invertIfNegative val="0"/>
          <c:val>
            <c:numRef>
              <c:f>Sheet2!$C$25:$C$26</c:f>
              <c:numCache>
                <c:formatCode>0%</c:formatCode>
                <c:ptCount val="2"/>
                <c:pt idx="0">
                  <c:v>0.96</c:v>
                </c:pt>
                <c:pt idx="1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0-4DD2-837C-16104DC05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66227471"/>
        <c:axId val="1820002511"/>
      </c:barChart>
      <c:catAx>
        <c:axId val="1866227471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820002511"/>
        <c:crosses val="autoZero"/>
        <c:auto val="1"/>
        <c:lblAlgn val="ctr"/>
        <c:lblOffset val="100"/>
        <c:noMultiLvlLbl val="0"/>
      </c:catAx>
      <c:valAx>
        <c:axId val="1820002511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866227471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57201440939521"/>
          <c:y val="0.31565447374016692"/>
          <c:w val="0.29542798559060485"/>
          <c:h val="0.56615735666099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8F8B-03DC-4FFD-854A-DE51EC6B3467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428625" y="1143000"/>
            <a:ext cx="7715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507DC-C7CD-4654-9A7F-1035174953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7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B6C5C-67F8-1445-9D44-C885CC5D31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4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B6C5C-67F8-1445-9D44-C885CC5D31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0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B6C5C-67F8-1445-9D44-C885CC5D31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5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B6C5C-67F8-1445-9D44-C885CC5D31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slide needs to be written in the text font that we want them to use</a:t>
            </a:r>
          </a:p>
          <a:p>
            <a:r>
              <a:rPr lang="en-US" dirty="0"/>
              <a:t>-you need to chose which colors we want them to use…do not include ppt instructions</a:t>
            </a:r>
          </a:p>
          <a:p>
            <a:r>
              <a:rPr lang="en-US" dirty="0"/>
              <a:t>-you need to chose which arrows we want them to use</a:t>
            </a:r>
          </a:p>
          <a:p>
            <a:endParaRPr lang="en-US" dirty="0"/>
          </a:p>
          <a:p>
            <a:r>
              <a:rPr lang="en-US" dirty="0"/>
              <a:t>The language should be set as English</a:t>
            </a:r>
          </a:p>
          <a:p>
            <a:r>
              <a:rPr lang="en-US" dirty="0"/>
              <a:t>All icons can be provided on the following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B6C5C-67F8-1445-9D44-C885CC5D31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B6C5C-67F8-1445-9D44-C885CC5D31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8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C3A1550-CFDD-9730-F512-532801C3762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9144000" cy="598963"/>
          </a:xfrm>
          <a:prstGeom prst="rect">
            <a:avLst/>
          </a:prstGeom>
          <a:solidFill>
            <a:srgbClr val="A4D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533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9C862-A0A9-4FA3-822A-B24D1759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5263"/>
            <a:ext cx="7886700" cy="7064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0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D02216-C813-4269-BF40-5C06C404E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973138"/>
            <a:ext cx="7886700" cy="232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pic>
        <p:nvPicPr>
          <p:cNvPr id="3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3C92419-F5ED-4DC1-9E94-4FE27EAC1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2456" r="4287" b="76921"/>
          <a:stretch/>
        </p:blipFill>
        <p:spPr>
          <a:xfrm>
            <a:off x="8254093" y="3394926"/>
            <a:ext cx="889907" cy="2626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452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4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doscopy.thieme.com/de/endoscopy-graphical-abstrac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0">
            <a:extLst>
              <a:ext uri="{FF2B5EF4-FFF2-40B4-BE49-F238E27FC236}">
                <a16:creationId xmlns:a16="http://schemas.microsoft.com/office/drawing/2014/main" id="{220811C4-C4E6-4B48-AFF6-26A9F08B043A}"/>
              </a:ext>
            </a:extLst>
          </p:cNvPr>
          <p:cNvSpPr txBox="1"/>
          <p:nvPr/>
        </p:nvSpPr>
        <p:spPr>
          <a:xfrm>
            <a:off x="271220" y="156336"/>
            <a:ext cx="85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ieme Argo 2011 Medium" pitchFamily="2" charset="0"/>
              </a:rPr>
              <a:t>Graphical Abstract Instructions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26B62-DBB7-DA46-BF21-FA30F26BC67D}"/>
              </a:ext>
            </a:extLst>
          </p:cNvPr>
          <p:cNvSpPr txBox="1"/>
          <p:nvPr/>
        </p:nvSpPr>
        <p:spPr>
          <a:xfrm>
            <a:off x="271220" y="876073"/>
            <a:ext cx="831484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Please use this file and its elements to help build the graphical representation of your study.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Use slide 6 of this slide deck to build your graphical abstract.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Summarize your main findings as outlined on the following slide.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You may include images or photos, if they enhance presentation of the main message.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You may also use the elements provided separately (see slide 9).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You may </a:t>
            </a:r>
            <a:r>
              <a:rPr lang="en-US" sz="1200" u="sng" dirty="0">
                <a:latin typeface="Thieme Argo 2011 Light" pitchFamily="2" charset="0"/>
              </a:rPr>
              <a:t>not</a:t>
            </a:r>
            <a:r>
              <a:rPr lang="en-US" sz="1200" dirty="0">
                <a:latin typeface="Thieme Argo 2011 Light" pitchFamily="2" charset="0"/>
              </a:rPr>
              <a:t> use any copyright material.</a:t>
            </a:r>
          </a:p>
        </p:txBody>
      </p:sp>
    </p:spTree>
    <p:extLst>
      <p:ext uri="{BB962C8B-B14F-4D97-AF65-F5344CB8AC3E}">
        <p14:creationId xmlns:p14="http://schemas.microsoft.com/office/powerpoint/2010/main" val="293920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0">
            <a:extLst>
              <a:ext uri="{FF2B5EF4-FFF2-40B4-BE49-F238E27FC236}">
                <a16:creationId xmlns:a16="http://schemas.microsoft.com/office/drawing/2014/main" id="{220811C4-C4E6-4B48-AFF6-26A9F08B043A}"/>
              </a:ext>
            </a:extLst>
          </p:cNvPr>
          <p:cNvSpPr txBox="1"/>
          <p:nvPr/>
        </p:nvSpPr>
        <p:spPr>
          <a:xfrm>
            <a:off x="271220" y="156336"/>
            <a:ext cx="851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Graphical Abstract Instructions </a:t>
            </a:r>
            <a:br>
              <a:rPr lang="en-US" sz="2000" b="1" dirty="0">
                <a:latin typeface="+mj-lt"/>
              </a:rPr>
            </a:br>
            <a:endParaRPr lang="en-US" sz="2000" b="1" dirty="0"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26B62-DBB7-DA46-BF21-FA30F26BC67D}"/>
              </a:ext>
            </a:extLst>
          </p:cNvPr>
          <p:cNvSpPr txBox="1"/>
          <p:nvPr/>
        </p:nvSpPr>
        <p:spPr>
          <a:xfrm>
            <a:off x="271220" y="876073"/>
            <a:ext cx="8314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The graphical abstract should highlight the main findings of the study.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It should be easy to read and understand, the goal is for the reader to instantly grasp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a) what the study is about,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b) what was done,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c) what was found,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d) if appropriate, what it means.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It </a:t>
            </a:r>
            <a:r>
              <a:rPr lang="en-US" sz="1200" u="sng" dirty="0">
                <a:latin typeface="Thieme Argo 2011 Light" pitchFamily="2" charset="0"/>
              </a:rPr>
              <a:t>needs</a:t>
            </a:r>
            <a:r>
              <a:rPr lang="en-US" sz="1200" dirty="0">
                <a:latin typeface="Thieme Argo 2011 Light" pitchFamily="2" charset="0"/>
              </a:rPr>
              <a:t> to include a graph or figure (less preferred a table).</a:t>
            </a:r>
          </a:p>
        </p:txBody>
      </p:sp>
    </p:spTree>
    <p:extLst>
      <p:ext uri="{BB962C8B-B14F-4D97-AF65-F5344CB8AC3E}">
        <p14:creationId xmlns:p14="http://schemas.microsoft.com/office/powerpoint/2010/main" val="225933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0">
            <a:extLst>
              <a:ext uri="{FF2B5EF4-FFF2-40B4-BE49-F238E27FC236}">
                <a16:creationId xmlns:a16="http://schemas.microsoft.com/office/drawing/2014/main" id="{220811C4-C4E6-4B48-AFF6-26A9F08B043A}"/>
              </a:ext>
            </a:extLst>
          </p:cNvPr>
          <p:cNvSpPr txBox="1"/>
          <p:nvPr/>
        </p:nvSpPr>
        <p:spPr>
          <a:xfrm>
            <a:off x="271220" y="156336"/>
            <a:ext cx="8515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Graphical Abstract Instructions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26B62-DBB7-DA46-BF21-FA30F26BC67D}"/>
              </a:ext>
            </a:extLst>
          </p:cNvPr>
          <p:cNvSpPr txBox="1"/>
          <p:nvPr/>
        </p:nvSpPr>
        <p:spPr>
          <a:xfrm>
            <a:off x="271220" y="876073"/>
            <a:ext cx="430078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>
                <a:latin typeface="Thieme Argo 2011 Light" pitchFamily="2" charset="0"/>
              </a:rPr>
              <a:t>Dos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Use a short title.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Minimize text, you may use bullet points.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Precision: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for &lt;10, use one decimal point (e.g., 5.3%)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for &gt;10, use full numbers (e.g., 65%)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733032-964C-41E9-83F0-52A95AF089F6}"/>
              </a:ext>
            </a:extLst>
          </p:cNvPr>
          <p:cNvSpPr txBox="1"/>
          <p:nvPr/>
        </p:nvSpPr>
        <p:spPr>
          <a:xfrm>
            <a:off x="4572000" y="894999"/>
            <a:ext cx="43007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>
                <a:latin typeface="Thieme Argo 2011 Light" pitchFamily="2" charset="0"/>
              </a:rPr>
              <a:t>Don’ts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No need to use the same title as the paper.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Avoid full sentences.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Sub headers (e.g., Background, Methods, Results) are not needed.</a:t>
            </a:r>
          </a:p>
        </p:txBody>
      </p:sp>
    </p:spTree>
    <p:extLst>
      <p:ext uri="{BB962C8B-B14F-4D97-AF65-F5344CB8AC3E}">
        <p14:creationId xmlns:p14="http://schemas.microsoft.com/office/powerpoint/2010/main" val="224267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0">
            <a:extLst>
              <a:ext uri="{FF2B5EF4-FFF2-40B4-BE49-F238E27FC236}">
                <a16:creationId xmlns:a16="http://schemas.microsoft.com/office/drawing/2014/main" id="{220811C4-C4E6-4B48-AFF6-26A9F08B043A}"/>
              </a:ext>
            </a:extLst>
          </p:cNvPr>
          <p:cNvSpPr txBox="1"/>
          <p:nvPr/>
        </p:nvSpPr>
        <p:spPr>
          <a:xfrm>
            <a:off x="271220" y="156336"/>
            <a:ext cx="851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ieme Argo 2008 Medium" pitchFamily="2" charset="0"/>
              </a:rPr>
              <a:t>Graphical Abstract Instructions </a:t>
            </a:r>
            <a:br>
              <a:rPr lang="en-US" sz="2000" b="1" dirty="0">
                <a:latin typeface="Thieme Argo 2008 Medium" pitchFamily="2" charset="0"/>
              </a:rPr>
            </a:br>
            <a:endParaRPr lang="en-US" sz="2000" b="1" dirty="0">
              <a:latin typeface="Thieme Argo 2008 Medium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26B62-DBB7-DA46-BF21-FA30F26BC67D}"/>
              </a:ext>
            </a:extLst>
          </p:cNvPr>
          <p:cNvSpPr txBox="1"/>
          <p:nvPr/>
        </p:nvSpPr>
        <p:spPr>
          <a:xfrm>
            <a:off x="271220" y="818279"/>
            <a:ext cx="430078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>
                <a:latin typeface="Thieme Argo 2011 Light" pitchFamily="2" charset="0"/>
              </a:rPr>
              <a:t>Methods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Include type and n of patients, intervention and comparison. If any of these aspects are clear from the results or summary statement, do not include in the methods.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It is strongly recommended to include an endoscopic image.</a:t>
            </a:r>
          </a:p>
          <a:p>
            <a:pPr>
              <a:spcAft>
                <a:spcPts val="600"/>
              </a:spcAft>
            </a:pPr>
            <a:r>
              <a:rPr lang="en-US" sz="1200" b="1" u="sng" dirty="0">
                <a:latin typeface="Thieme Argo 2011 Light" pitchFamily="2" charset="0"/>
              </a:rPr>
              <a:t>Summary Statement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If not apparent from the results, state main findings/conclusion.</a:t>
            </a:r>
          </a:p>
          <a:p>
            <a:pPr>
              <a:spcAft>
                <a:spcPts val="600"/>
              </a:spcAft>
            </a:pPr>
            <a:endParaRPr lang="en-US" sz="1200" b="1" dirty="0">
              <a:latin typeface="Thieme Argo 2011 Medium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C733032-964C-41E9-83F0-52A95AF089F6}"/>
              </a:ext>
            </a:extLst>
          </p:cNvPr>
          <p:cNvSpPr txBox="1"/>
          <p:nvPr/>
        </p:nvSpPr>
        <p:spPr>
          <a:xfrm>
            <a:off x="4572000" y="818279"/>
            <a:ext cx="430078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u="sng" dirty="0">
                <a:latin typeface="Thieme Argo 2011 Light" pitchFamily="2" charset="0"/>
              </a:rPr>
              <a:t>Results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Show the most important outcome/finding of the study.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Use a figure (preferred) or table.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Needs to be self-explanatory.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Make it easy to read (the idea is that the reader understand the results within seconds).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Include only the essential.</a:t>
            </a:r>
          </a:p>
        </p:txBody>
      </p:sp>
    </p:spTree>
    <p:extLst>
      <p:ext uri="{BB962C8B-B14F-4D97-AF65-F5344CB8AC3E}">
        <p14:creationId xmlns:p14="http://schemas.microsoft.com/office/powerpoint/2010/main" val="300340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FB7F7D-EF04-A246-9659-A583E83DC091}"/>
              </a:ext>
            </a:extLst>
          </p:cNvPr>
          <p:cNvSpPr txBox="1"/>
          <p:nvPr/>
        </p:nvSpPr>
        <p:spPr>
          <a:xfrm>
            <a:off x="809781" y="1899666"/>
            <a:ext cx="2888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use these colors </a:t>
            </a:r>
            <a:br>
              <a:rPr lang="en-US" sz="1200" dirty="0"/>
            </a:br>
            <a:r>
              <a:rPr lang="en-US" sz="1200" dirty="0"/>
              <a:t>(Theme Colors in Drawing Tools menu):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C1F86-C377-9547-A4DC-F75C45DC7B8F}"/>
              </a:ext>
            </a:extLst>
          </p:cNvPr>
          <p:cNvSpPr txBox="1"/>
          <p:nvPr/>
        </p:nvSpPr>
        <p:spPr>
          <a:xfrm>
            <a:off x="809781" y="684628"/>
            <a:ext cx="7883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latin typeface="Thieme Argo 2011 Light" pitchFamily="2" charset="0"/>
              </a:defRPr>
            </a:lvl1pPr>
          </a:lstStyle>
          <a:p>
            <a:r>
              <a:rPr lang="en-US" dirty="0">
                <a:latin typeface="Thieme Argo 2008 Medium" pitchFamily="2" charset="0"/>
              </a:rPr>
              <a:t>Title (short title of your manuscript must be included)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BF29DA-A0C0-1F41-A421-7047AAEAAA3B}"/>
              </a:ext>
            </a:extLst>
          </p:cNvPr>
          <p:cNvSpPr txBox="1"/>
          <p:nvPr/>
        </p:nvSpPr>
        <p:spPr>
          <a:xfrm>
            <a:off x="809781" y="1146293"/>
            <a:ext cx="7028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hieme Argo 2008 Light" pitchFamily="2" charset="0"/>
              </a:rPr>
              <a:t>Text (Thieme Argo 2011 Light, minimum 12 </a:t>
            </a:r>
            <a:r>
              <a:rPr lang="en-US" sz="1200" dirty="0" err="1">
                <a:latin typeface="Thieme Argo 2008 Light" pitchFamily="2" charset="0"/>
              </a:rPr>
              <a:t>pt</a:t>
            </a:r>
            <a:r>
              <a:rPr lang="en-US" sz="1200" dirty="0">
                <a:latin typeface="Thieme Argo 2008 Light" pitchFamily="2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343332-7684-9044-9F8D-7FC352C8A648}"/>
              </a:ext>
            </a:extLst>
          </p:cNvPr>
          <p:cNvSpPr txBox="1"/>
          <p:nvPr/>
        </p:nvSpPr>
        <p:spPr>
          <a:xfrm>
            <a:off x="809781" y="1570289"/>
            <a:ext cx="53180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hieme Argo 2011 Light" pitchFamily="2" charset="0"/>
              </a:rPr>
              <a:t>Legend in graph (Thieme Argo 2011 Light, minimum 10 </a:t>
            </a:r>
            <a:r>
              <a:rPr lang="en-US" sz="1000" dirty="0" err="1">
                <a:latin typeface="Thieme Argo 2011 Light" pitchFamily="2" charset="0"/>
              </a:rPr>
              <a:t>pt</a:t>
            </a:r>
            <a:r>
              <a:rPr lang="en-US" sz="1000" dirty="0">
                <a:latin typeface="Thieme Argo 2011 Light" pitchFamily="2" charset="0"/>
              </a:rPr>
              <a:t>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BCEFD52-7362-584F-801D-0ACA057C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4" y="2486946"/>
            <a:ext cx="720072" cy="1104974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2337A7CB-D83B-4013-A7BE-86ED91E0EAB7}"/>
              </a:ext>
            </a:extLst>
          </p:cNvPr>
          <p:cNvSpPr txBox="1"/>
          <p:nvPr/>
        </p:nvSpPr>
        <p:spPr>
          <a:xfrm>
            <a:off x="74674" y="112049"/>
            <a:ext cx="8925891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Please use slide 6 for your infographic, with the fonts, colors, and arrows shown below: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03B23F4-6BE2-4AD5-8467-FBF8FAC5C710}"/>
              </a:ext>
            </a:extLst>
          </p:cNvPr>
          <p:cNvSpPr txBox="1"/>
          <p:nvPr/>
        </p:nvSpPr>
        <p:spPr>
          <a:xfrm>
            <a:off x="5202183" y="2557473"/>
            <a:ext cx="312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latin typeface="Thieme Argo 2011 Light" pitchFamily="2" charset="0"/>
              </a:rPr>
              <a:t>Arrows: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Use this type of arrow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You may change size or color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8B87FF-31D4-1F47-9164-A4786728F822}"/>
              </a:ext>
            </a:extLst>
          </p:cNvPr>
          <p:cNvCxnSpPr>
            <a:cxnSpLocks/>
          </p:cNvCxnSpPr>
          <p:nvPr/>
        </p:nvCxnSpPr>
        <p:spPr>
          <a:xfrm>
            <a:off x="6043870" y="2694154"/>
            <a:ext cx="1153055" cy="0"/>
          </a:xfrm>
          <a:prstGeom prst="straightConnector1">
            <a:avLst/>
          </a:prstGeom>
          <a:ln w="41275" cmpd="sng">
            <a:headEnd type="none" w="lg" len="med"/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275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986DEB3-C257-4178-9F49-F8D521ECB88B}"/>
              </a:ext>
            </a:extLst>
          </p:cNvPr>
          <p:cNvSpPr txBox="1"/>
          <p:nvPr/>
        </p:nvSpPr>
        <p:spPr>
          <a:xfrm>
            <a:off x="2698819" y="982414"/>
            <a:ext cx="3581400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/>
              <a:t>Please</a:t>
            </a:r>
            <a:r>
              <a:rPr lang="de-DE" sz="1200" dirty="0"/>
              <a:t> </a:t>
            </a:r>
            <a:r>
              <a:rPr lang="de-DE" sz="1200" dirty="0" err="1"/>
              <a:t>use</a:t>
            </a:r>
            <a:r>
              <a:rPr lang="de-DE" sz="1200" dirty="0"/>
              <a:t> </a:t>
            </a:r>
            <a:r>
              <a:rPr lang="de-DE" sz="1200" dirty="0" err="1"/>
              <a:t>this</a:t>
            </a:r>
            <a:r>
              <a:rPr lang="de-DE" sz="1200" dirty="0"/>
              <a:t> </a:t>
            </a:r>
            <a:r>
              <a:rPr lang="de-DE" sz="1200" dirty="0" err="1"/>
              <a:t>slide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your</a:t>
            </a:r>
            <a:r>
              <a:rPr lang="de-DE" sz="1200" dirty="0"/>
              <a:t> </a:t>
            </a:r>
            <a:r>
              <a:rPr lang="de-DE" sz="1200" dirty="0" err="1"/>
              <a:t>Infographic</a:t>
            </a:r>
            <a:endParaRPr lang="de-DE" sz="1200" dirty="0"/>
          </a:p>
          <a:p>
            <a:pPr algn="ctr"/>
            <a:endParaRPr lang="de-DE" sz="12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200" u="sng" dirty="0">
                <a:sym typeface="Wingdings" panose="05000000000000000000" pitchFamily="2" charset="2"/>
              </a:rPr>
              <a:t>ONLY </a:t>
            </a:r>
            <a:r>
              <a:rPr lang="de-DE" sz="1200" u="sng" dirty="0" err="1">
                <a:sym typeface="Wingdings" panose="05000000000000000000" pitchFamily="2" charset="2"/>
              </a:rPr>
              <a:t>use</a:t>
            </a:r>
            <a:r>
              <a:rPr lang="de-DE" sz="1200" u="sng" dirty="0">
                <a:sym typeface="Wingdings" panose="05000000000000000000" pitchFamily="2" charset="2"/>
              </a:rPr>
              <a:t> </a:t>
            </a:r>
            <a:r>
              <a:rPr lang="de-DE" sz="1200" u="sng" dirty="0" err="1">
                <a:sym typeface="Wingdings" panose="05000000000000000000" pitchFamily="2" charset="2"/>
              </a:rPr>
              <a:t>the</a:t>
            </a:r>
            <a:r>
              <a:rPr lang="de-DE" sz="1200" u="sng" dirty="0">
                <a:sym typeface="Wingdings" panose="05000000000000000000" pitchFamily="2" charset="2"/>
              </a:rPr>
              <a:t> </a:t>
            </a:r>
            <a:r>
              <a:rPr lang="de-DE" sz="1200" u="sng" dirty="0" err="1">
                <a:sym typeface="Wingdings" panose="05000000000000000000" pitchFamily="2" charset="2"/>
              </a:rPr>
              <a:t>fonts</a:t>
            </a:r>
            <a:r>
              <a:rPr lang="de-DE" sz="1200" u="sng" dirty="0">
                <a:sym typeface="Wingdings" panose="05000000000000000000" pitchFamily="2" charset="2"/>
              </a:rPr>
              <a:t> and </a:t>
            </a:r>
            <a:r>
              <a:rPr lang="de-DE" sz="1200" u="sng" dirty="0" err="1">
                <a:sym typeface="Wingdings" panose="05000000000000000000" pitchFamily="2" charset="2"/>
              </a:rPr>
              <a:t>colors</a:t>
            </a:r>
            <a:r>
              <a:rPr lang="de-DE" sz="1200" u="sng" dirty="0">
                <a:sym typeface="Wingdings" panose="05000000000000000000" pitchFamily="2" charset="2"/>
              </a:rPr>
              <a:t> </a:t>
            </a:r>
            <a:r>
              <a:rPr lang="de-DE" sz="1200" u="sng" dirty="0" err="1">
                <a:sym typeface="Wingdings" panose="05000000000000000000" pitchFamily="2" charset="2"/>
              </a:rPr>
              <a:t>shown</a:t>
            </a:r>
            <a:r>
              <a:rPr lang="de-DE" sz="1200" u="sng" dirty="0">
                <a:sym typeface="Wingdings" panose="05000000000000000000" pitchFamily="2" charset="2"/>
              </a:rPr>
              <a:t> on </a:t>
            </a:r>
            <a:r>
              <a:rPr lang="de-DE" sz="1200" u="sng" dirty="0" err="1">
                <a:sym typeface="Wingdings" panose="05000000000000000000" pitchFamily="2" charset="2"/>
              </a:rPr>
              <a:t>the</a:t>
            </a:r>
            <a:r>
              <a:rPr lang="de-DE" sz="1200" u="sng" dirty="0">
                <a:sym typeface="Wingdings" panose="05000000000000000000" pitchFamily="2" charset="2"/>
              </a:rPr>
              <a:t> </a:t>
            </a:r>
            <a:r>
              <a:rPr lang="de-DE" sz="1200" u="sng" dirty="0" err="1">
                <a:sym typeface="Wingdings" panose="05000000000000000000" pitchFamily="2" charset="2"/>
              </a:rPr>
              <a:t>previous</a:t>
            </a:r>
            <a:r>
              <a:rPr lang="de-DE" sz="1200" u="sng" dirty="0">
                <a:sym typeface="Wingdings" panose="05000000000000000000" pitchFamily="2" charset="2"/>
              </a:rPr>
              <a:t> </a:t>
            </a:r>
            <a:r>
              <a:rPr lang="de-DE" sz="1200" u="sng" dirty="0" err="1">
                <a:sym typeface="Wingdings" panose="05000000000000000000" pitchFamily="2" charset="2"/>
              </a:rPr>
              <a:t>slide</a:t>
            </a:r>
            <a:endParaRPr lang="de-DE" sz="1200" u="sng" dirty="0">
              <a:sym typeface="Wingdings" panose="05000000000000000000" pitchFamily="2" charset="2"/>
            </a:endParaRPr>
          </a:p>
          <a:p>
            <a:endParaRPr lang="de-DE" sz="1200" u="sng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200" dirty="0">
                <a:sym typeface="Wingdings" panose="05000000000000000000" pitchFamily="2" charset="2"/>
              </a:rPr>
              <a:t>Check </a:t>
            </a:r>
            <a:r>
              <a:rPr lang="de-DE" sz="1200" dirty="0" err="1">
                <a:sym typeface="Wingdings" panose="05000000000000000000" pitchFamily="2" charset="2"/>
              </a:rPr>
              <a:t>the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following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slides</a:t>
            </a:r>
            <a:r>
              <a:rPr lang="de-DE" sz="1200" dirty="0">
                <a:sym typeface="Wingdings" panose="05000000000000000000" pitchFamily="2" charset="2"/>
              </a:rPr>
              <a:t> for a </a:t>
            </a:r>
            <a:r>
              <a:rPr lang="de-DE" sz="1200" dirty="0" err="1">
                <a:sym typeface="Wingdings" panose="05000000000000000000" pitchFamily="2" charset="2"/>
              </a:rPr>
              <a:t>suggestion</a:t>
            </a:r>
            <a:r>
              <a:rPr lang="de-DE" sz="1200" dirty="0">
                <a:sym typeface="Wingdings" panose="05000000000000000000" pitchFamily="2" charset="2"/>
              </a:rPr>
              <a:t> on </a:t>
            </a:r>
            <a:r>
              <a:rPr lang="de-DE" sz="1200" dirty="0" err="1">
                <a:sym typeface="Wingdings" panose="05000000000000000000" pitchFamily="2" charset="2"/>
              </a:rPr>
              <a:t>how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to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structure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your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graphical</a:t>
            </a:r>
            <a:r>
              <a:rPr lang="de-DE" sz="1200" dirty="0">
                <a:sym typeface="Wingdings" panose="05000000000000000000" pitchFamily="2" charset="2"/>
              </a:rPr>
              <a:t> </a:t>
            </a:r>
            <a:r>
              <a:rPr lang="de-DE" sz="1200" dirty="0" err="1">
                <a:sym typeface="Wingdings" panose="05000000000000000000" pitchFamily="2" charset="2"/>
              </a:rPr>
              <a:t>abstract</a:t>
            </a:r>
            <a:r>
              <a:rPr lang="de-DE" sz="1200" dirty="0">
                <a:sym typeface="Wingdings" panose="05000000000000000000" pitchFamily="2" charset="2"/>
              </a:rPr>
              <a:t> in </a:t>
            </a:r>
            <a:r>
              <a:rPr lang="de-DE" sz="1200" dirty="0" err="1">
                <a:sym typeface="Wingdings" panose="05000000000000000000" pitchFamily="2" charset="2"/>
              </a:rPr>
              <a:t>case</a:t>
            </a:r>
            <a:r>
              <a:rPr lang="de-DE" sz="1200" dirty="0">
                <a:sym typeface="Wingdings" panose="05000000000000000000" pitchFamily="2" charset="2"/>
              </a:rPr>
              <a:t> of a RCT.</a:t>
            </a:r>
          </a:p>
          <a:p>
            <a:endParaRPr lang="de-DE" sz="1000" dirty="0">
              <a:sym typeface="Wingdings" panose="05000000000000000000" pitchFamily="2" charset="2"/>
            </a:endParaRPr>
          </a:p>
          <a:p>
            <a:pPr algn="r"/>
            <a:r>
              <a:rPr lang="de-DE" sz="1000" i="1" dirty="0" err="1">
                <a:sym typeface="Wingdings" panose="05000000000000000000" pitchFamily="2" charset="2"/>
              </a:rPr>
              <a:t>this</a:t>
            </a:r>
            <a:r>
              <a:rPr lang="de-DE" sz="1000" i="1" dirty="0">
                <a:sym typeface="Wingdings" panose="05000000000000000000" pitchFamily="2" charset="2"/>
              </a:rPr>
              <a:t> box </a:t>
            </a:r>
            <a:r>
              <a:rPr lang="de-DE" sz="1000" i="1" dirty="0" err="1">
                <a:sym typeface="Wingdings" panose="05000000000000000000" pitchFamily="2" charset="2"/>
              </a:rPr>
              <a:t>can</a:t>
            </a:r>
            <a:r>
              <a:rPr lang="de-DE" sz="1000" i="1" dirty="0">
                <a:sym typeface="Wingdings" panose="05000000000000000000" pitchFamily="2" charset="2"/>
              </a:rPr>
              <a:t> </a:t>
            </a:r>
            <a:r>
              <a:rPr lang="de-DE" sz="1000" i="1" dirty="0" err="1">
                <a:sym typeface="Wingdings" panose="05000000000000000000" pitchFamily="2" charset="2"/>
              </a:rPr>
              <a:t>be</a:t>
            </a:r>
            <a:r>
              <a:rPr lang="de-DE" sz="1000" i="1" dirty="0">
                <a:sym typeface="Wingdings" panose="05000000000000000000" pitchFamily="2" charset="2"/>
              </a:rPr>
              <a:t> </a:t>
            </a:r>
            <a:r>
              <a:rPr lang="de-DE" sz="1000" i="1" dirty="0" err="1">
                <a:sym typeface="Wingdings" panose="05000000000000000000" pitchFamily="2" charset="2"/>
              </a:rPr>
              <a:t>deleted</a:t>
            </a:r>
            <a:r>
              <a:rPr lang="de-DE" sz="1000" i="1" dirty="0">
                <a:sym typeface="Wingdings" panose="05000000000000000000" pitchFamily="2" charset="2"/>
              </a:rPr>
              <a:t> after </a:t>
            </a:r>
            <a:r>
              <a:rPr lang="de-DE" sz="1000" i="1" dirty="0" err="1">
                <a:sym typeface="Wingdings" panose="05000000000000000000" pitchFamily="2" charset="2"/>
              </a:rPr>
              <a:t>reading</a:t>
            </a:r>
            <a:endParaRPr lang="de-DE" sz="1000" i="1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F63AFB6-3CA6-F6D8-FDBE-08D90CD7C2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9144000" cy="59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+mj-lt"/>
              </a:rPr>
              <a:t>[Enter title </a:t>
            </a:r>
            <a:r>
              <a:rPr lang="de-DE" sz="2000" b="1" dirty="0" err="1">
                <a:solidFill>
                  <a:schemeClr val="tx1"/>
                </a:solidFill>
                <a:latin typeface="+mj-lt"/>
              </a:rPr>
              <a:t>here</a:t>
            </a:r>
            <a:r>
              <a:rPr lang="de-DE" sz="2000" b="1" dirty="0">
                <a:solidFill>
                  <a:schemeClr val="tx1"/>
                </a:solidFill>
                <a:latin typeface="+mj-lt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1953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CB09AF5-D844-C3A7-2E9D-0E433D1803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9144000" cy="59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+mj-lt"/>
              </a:rPr>
              <a:t>[Title]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1C530DB-426A-43C5-9B5D-F76257FF0A49}"/>
              </a:ext>
            </a:extLst>
          </p:cNvPr>
          <p:cNvSpPr/>
          <p:nvPr/>
        </p:nvSpPr>
        <p:spPr>
          <a:xfrm>
            <a:off x="327513" y="722555"/>
            <a:ext cx="2497016" cy="2343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4223C30-E6F9-4AF9-9A37-2C96305140F1}"/>
              </a:ext>
            </a:extLst>
          </p:cNvPr>
          <p:cNvSpPr/>
          <p:nvPr/>
        </p:nvSpPr>
        <p:spPr>
          <a:xfrm>
            <a:off x="3323490" y="722555"/>
            <a:ext cx="2497016" cy="2343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C56F3E4-F752-45F5-A558-18FC5D9F8FB1}"/>
              </a:ext>
            </a:extLst>
          </p:cNvPr>
          <p:cNvSpPr/>
          <p:nvPr/>
        </p:nvSpPr>
        <p:spPr>
          <a:xfrm>
            <a:off x="6319467" y="722555"/>
            <a:ext cx="2497015" cy="2343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3FF6782-7AD1-41B7-930B-048B63AF938F}"/>
              </a:ext>
            </a:extLst>
          </p:cNvPr>
          <p:cNvSpPr txBox="1"/>
          <p:nvPr/>
        </p:nvSpPr>
        <p:spPr>
          <a:xfrm>
            <a:off x="327512" y="758578"/>
            <a:ext cx="249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Background + Method</a:t>
            </a:r>
          </a:p>
          <a:p>
            <a:pPr algn="ctr"/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what‘s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essential)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62DE1A0-3558-47A5-902E-6F461E4BF4BF}"/>
              </a:ext>
            </a:extLst>
          </p:cNvPr>
          <p:cNvSpPr txBox="1"/>
          <p:nvPr/>
        </p:nvSpPr>
        <p:spPr>
          <a:xfrm>
            <a:off x="3323490" y="740221"/>
            <a:ext cx="2497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Image(s)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5B9C85-F6B4-41BB-86F4-3FB7CB51B18B}"/>
              </a:ext>
            </a:extLst>
          </p:cNvPr>
          <p:cNvSpPr txBox="1"/>
          <p:nvPr/>
        </p:nvSpPr>
        <p:spPr>
          <a:xfrm>
            <a:off x="6319467" y="764775"/>
            <a:ext cx="249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Key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de-DE" sz="1200" i="1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de-DE" sz="1200" i="1" dirty="0" err="1">
                <a:solidFill>
                  <a:schemeClr val="bg1">
                    <a:lumMod val="50000"/>
                  </a:schemeClr>
                </a:solidFill>
              </a:rPr>
              <a:t>figure</a:t>
            </a:r>
            <a:endParaRPr lang="de-DE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5F85B6B4-73C8-4A81-918C-915677C283BC}"/>
              </a:ext>
            </a:extLst>
          </p:cNvPr>
          <p:cNvSpPr txBox="1"/>
          <p:nvPr/>
        </p:nvSpPr>
        <p:spPr>
          <a:xfrm>
            <a:off x="1011380" y="3190270"/>
            <a:ext cx="7121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ym typeface="Wingdings" panose="05000000000000000000" pitchFamily="2" charset="2"/>
              </a:rPr>
              <a:t>[use this format for a graphical abstract of a randomized trial]</a:t>
            </a:r>
            <a:endParaRPr lang="en-US" sz="1200" i="1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58C7C5-6F11-442E-B2A5-384CAA507B58}"/>
              </a:ext>
            </a:extLst>
          </p:cNvPr>
          <p:cNvSpPr txBox="1"/>
          <p:nvPr/>
        </p:nvSpPr>
        <p:spPr>
          <a:xfrm>
            <a:off x="327513" y="1296528"/>
            <a:ext cx="2497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Consider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following</a:t>
            </a:r>
            <a:r>
              <a:rPr lang="de-DE" sz="1200" dirty="0"/>
              <a:t> </a:t>
            </a:r>
            <a:r>
              <a:rPr lang="de-DE" sz="1200" dirty="0" err="1"/>
              <a:t>components</a:t>
            </a:r>
            <a:r>
              <a:rPr lang="de-DE" sz="1200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sz="1200" dirty="0" err="1"/>
              <a:t>What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unknown</a:t>
            </a:r>
            <a:r>
              <a:rPr lang="de-DE" sz="1200" dirty="0"/>
              <a:t>/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problem</a:t>
            </a:r>
            <a:r>
              <a:rPr lang="de-DE" sz="1200" dirty="0"/>
              <a:t>?</a:t>
            </a:r>
          </a:p>
          <a:p>
            <a:pPr marL="285750" indent="-285750">
              <a:buFontTx/>
              <a:buChar char="-"/>
            </a:pPr>
            <a:r>
              <a:rPr lang="de-DE" sz="1200" dirty="0"/>
              <a:t>N </a:t>
            </a:r>
            <a:r>
              <a:rPr lang="de-DE" sz="1200" dirty="0" err="1"/>
              <a:t>patients</a:t>
            </a:r>
            <a:endParaRPr lang="de-DE" sz="1200" dirty="0"/>
          </a:p>
          <a:p>
            <a:pPr marL="285750" indent="-285750">
              <a:buFontTx/>
              <a:buChar char="-"/>
            </a:pPr>
            <a:r>
              <a:rPr lang="de-DE" sz="1200" dirty="0"/>
              <a:t>Intervention</a:t>
            </a:r>
          </a:p>
          <a:p>
            <a:pPr marL="285750" indent="-285750">
              <a:buFontTx/>
              <a:buChar char="-"/>
            </a:pPr>
            <a:r>
              <a:rPr lang="de-DE" sz="1200" dirty="0" err="1"/>
              <a:t>Comparison</a:t>
            </a:r>
            <a:endParaRPr lang="de-DE" sz="12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8A070E-FA62-4245-97FD-F08C48FF0764}"/>
              </a:ext>
            </a:extLst>
          </p:cNvPr>
          <p:cNvSpPr txBox="1"/>
          <p:nvPr/>
        </p:nvSpPr>
        <p:spPr>
          <a:xfrm>
            <a:off x="6319466" y="2712429"/>
            <a:ext cx="2497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[</a:t>
            </a:r>
            <a:r>
              <a:rPr lang="de-DE" sz="1200" dirty="0" err="1"/>
              <a:t>include</a:t>
            </a:r>
            <a:r>
              <a:rPr lang="de-DE" sz="1200" dirty="0"/>
              <a:t> </a:t>
            </a:r>
            <a:r>
              <a:rPr lang="de-DE" sz="1200" dirty="0" err="1"/>
              <a:t>summary</a:t>
            </a:r>
            <a:r>
              <a:rPr lang="de-DE" sz="1200" dirty="0"/>
              <a:t> </a:t>
            </a:r>
            <a:r>
              <a:rPr lang="de-DE" sz="1200" dirty="0" err="1"/>
              <a:t>statement</a:t>
            </a:r>
            <a:r>
              <a:rPr lang="de-DE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5567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CF8C6BE-C024-4A72-BA29-F66AEC1891F5}"/>
              </a:ext>
            </a:extLst>
          </p:cNvPr>
          <p:cNvSpPr txBox="1"/>
          <p:nvPr/>
        </p:nvSpPr>
        <p:spPr>
          <a:xfrm>
            <a:off x="377221" y="989521"/>
            <a:ext cx="2813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The </a:t>
            </a:r>
            <a:r>
              <a:rPr lang="de-DE" sz="1200" dirty="0" err="1"/>
              <a:t>efficacy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bougie</a:t>
            </a:r>
            <a:r>
              <a:rPr lang="de-DE" sz="1200" dirty="0"/>
              <a:t> </a:t>
            </a:r>
            <a:r>
              <a:rPr lang="de-DE" sz="1200" dirty="0" err="1"/>
              <a:t>cap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esphageal</a:t>
            </a:r>
            <a:r>
              <a:rPr lang="de-DE" sz="1200" dirty="0"/>
              <a:t> </a:t>
            </a:r>
            <a:r>
              <a:rPr lang="de-DE" sz="1200" dirty="0" err="1"/>
              <a:t>dilation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unclear</a:t>
            </a:r>
            <a:endParaRPr 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2B40DD2-BFA6-4AFE-9FD5-D9BA43C05E2F}"/>
              </a:ext>
            </a:extLst>
          </p:cNvPr>
          <p:cNvSpPr txBox="1"/>
          <p:nvPr/>
        </p:nvSpPr>
        <p:spPr>
          <a:xfrm>
            <a:off x="377222" y="1828800"/>
            <a:ext cx="281353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/>
              <a:t>Multicenter RCT: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Bougie </a:t>
            </a:r>
            <a:r>
              <a:rPr lang="de-DE" sz="1200" dirty="0" err="1"/>
              <a:t>cap</a:t>
            </a:r>
            <a:r>
              <a:rPr lang="de-DE" sz="1200" dirty="0"/>
              <a:t> vs. </a:t>
            </a:r>
            <a:r>
              <a:rPr lang="de-DE" sz="1200" dirty="0" err="1"/>
              <a:t>Balloon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200 </a:t>
            </a:r>
            <a:r>
              <a:rPr lang="de-DE" sz="1200" dirty="0" err="1"/>
              <a:t>patients</a:t>
            </a:r>
            <a:endParaRPr lang="de-DE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/>
              <a:t>Non-</a:t>
            </a:r>
            <a:r>
              <a:rPr lang="de-DE" sz="1200" dirty="0" err="1"/>
              <a:t>inferiority</a:t>
            </a:r>
            <a:endParaRPr lang="de-DE" sz="12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C437624-6EA2-442E-B939-54AE5A206EE3}"/>
              </a:ext>
            </a:extLst>
          </p:cNvPr>
          <p:cNvSpPr/>
          <p:nvPr/>
        </p:nvSpPr>
        <p:spPr>
          <a:xfrm>
            <a:off x="3690291" y="862443"/>
            <a:ext cx="1752600" cy="20435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Image(s)</a:t>
            </a: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B8439C64-19FD-4B83-ADB3-B8F0795D49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821190"/>
              </p:ext>
            </p:extLst>
          </p:nvPr>
        </p:nvGraphicFramePr>
        <p:xfrm>
          <a:off x="5542085" y="766261"/>
          <a:ext cx="3366653" cy="181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5">
            <a:extLst>
              <a:ext uri="{FF2B5EF4-FFF2-40B4-BE49-F238E27FC236}">
                <a16:creationId xmlns:a16="http://schemas.microsoft.com/office/drawing/2014/main" id="{94B969E4-E717-4DE5-A20F-525CFA1EB125}"/>
              </a:ext>
            </a:extLst>
          </p:cNvPr>
          <p:cNvSpPr txBox="1"/>
          <p:nvPr/>
        </p:nvSpPr>
        <p:spPr>
          <a:xfrm>
            <a:off x="6161661" y="2489419"/>
            <a:ext cx="118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/>
              <a:t>Technical </a:t>
            </a:r>
          </a:p>
          <a:p>
            <a:pPr algn="ctr"/>
            <a:r>
              <a:rPr lang="en-US" sz="1000" dirty="0"/>
              <a:t>Success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5E9BBC3-60EA-4249-99A9-B10F066BA5B5}"/>
              </a:ext>
            </a:extLst>
          </p:cNvPr>
          <p:cNvSpPr txBox="1"/>
          <p:nvPr/>
        </p:nvSpPr>
        <p:spPr>
          <a:xfrm>
            <a:off x="7325125" y="2489166"/>
            <a:ext cx="756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Symptom </a:t>
            </a:r>
          </a:p>
          <a:p>
            <a:pPr algn="ctr"/>
            <a:r>
              <a:rPr lang="en-US" sz="1000" dirty="0"/>
              <a:t>Relief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565C5E0-54A3-40BD-BB61-797277F9D29E}"/>
              </a:ext>
            </a:extLst>
          </p:cNvPr>
          <p:cNvSpPr/>
          <p:nvPr/>
        </p:nvSpPr>
        <p:spPr>
          <a:xfrm>
            <a:off x="912449" y="3107943"/>
            <a:ext cx="6579535" cy="430886"/>
          </a:xfrm>
          <a:prstGeom prst="rect">
            <a:avLst/>
          </a:prstGeom>
          <a:solidFill>
            <a:srgbClr val="A4D8F6"/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en-US" sz="1200" b="1" dirty="0">
                <a:cs typeface="Arial"/>
              </a:rPr>
              <a:t>Dilatation with a bougie cap was not inferior to balloon dilatation. 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AF3A625-2802-BD21-7204-F8D7BC28DC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98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ieme Argo 2011 Medium" pitchFamily="2" charset="0"/>
              </a:rPr>
              <a:t>Example: Bougie cap for </a:t>
            </a:r>
            <a:r>
              <a:rPr lang="en-US" sz="2000" b="1" dirty="0" err="1">
                <a:solidFill>
                  <a:schemeClr val="tx1"/>
                </a:solidFill>
                <a:latin typeface="Thieme Argo 2011 Medium" pitchFamily="2" charset="0"/>
              </a:rPr>
              <a:t>bening</a:t>
            </a:r>
            <a:r>
              <a:rPr lang="en-US" sz="2000" b="1" dirty="0">
                <a:solidFill>
                  <a:schemeClr val="tx1"/>
                </a:solidFill>
                <a:latin typeface="Thieme Argo 2011 Medium" pitchFamily="2" charset="0"/>
              </a:rPr>
              <a:t> esophageal strictures</a:t>
            </a:r>
          </a:p>
        </p:txBody>
      </p:sp>
    </p:spTree>
    <p:extLst>
      <p:ext uri="{BB962C8B-B14F-4D97-AF65-F5344CB8AC3E}">
        <p14:creationId xmlns:p14="http://schemas.microsoft.com/office/powerpoint/2010/main" val="3272145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20">
            <a:extLst>
              <a:ext uri="{FF2B5EF4-FFF2-40B4-BE49-F238E27FC236}">
                <a16:creationId xmlns:a16="http://schemas.microsoft.com/office/drawing/2014/main" id="{220811C4-C4E6-4B48-AFF6-26A9F08B043A}"/>
              </a:ext>
            </a:extLst>
          </p:cNvPr>
          <p:cNvSpPr txBox="1"/>
          <p:nvPr/>
        </p:nvSpPr>
        <p:spPr>
          <a:xfrm>
            <a:off x="271220" y="156336"/>
            <a:ext cx="851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hieme Argo 2008 Medium" pitchFamily="2" charset="0"/>
              </a:rPr>
              <a:t>Graphical Abstract Icons </a:t>
            </a:r>
            <a:br>
              <a:rPr lang="en-US" sz="2000" b="1" dirty="0">
                <a:latin typeface="Thieme Argo 2008 Medium" pitchFamily="2" charset="0"/>
              </a:rPr>
            </a:br>
            <a:endParaRPr lang="en-US" sz="2000" b="1" dirty="0">
              <a:latin typeface="Thieme Argo 2008 Medium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3C26B62-DBB7-DA46-BF21-FA30F26BC67D}"/>
              </a:ext>
            </a:extLst>
          </p:cNvPr>
          <p:cNvSpPr txBox="1"/>
          <p:nvPr/>
        </p:nvSpPr>
        <p:spPr>
          <a:xfrm>
            <a:off x="271220" y="876073"/>
            <a:ext cx="831484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In case you would like to use icons in your graphical abstract please use the ones provided under the following link: </a:t>
            </a:r>
            <a:r>
              <a:rPr lang="en-US" sz="1200" dirty="0">
                <a:latin typeface="Thieme Argo 2011 Light" pitchFamily="2" charset="0"/>
                <a:hlinkClick r:id="rId3"/>
              </a:rPr>
              <a:t>https://endoscopy.thieme.com/de/endoscopy-graphical-abstracts</a:t>
            </a:r>
            <a:r>
              <a:rPr lang="en-US" sz="1200" dirty="0">
                <a:latin typeface="Thieme Argo 2011 Light" pitchFamily="2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Thieme Argo 2011 Light" pitchFamily="2" charset="0"/>
              </a:rPr>
              <a:t>Please use icons sparingly and ensure that they enhance the message of your graphical abstract and support instant grasping of what is shown.</a:t>
            </a:r>
          </a:p>
        </p:txBody>
      </p:sp>
    </p:spTree>
    <p:extLst>
      <p:ext uri="{BB962C8B-B14F-4D97-AF65-F5344CB8AC3E}">
        <p14:creationId xmlns:p14="http://schemas.microsoft.com/office/powerpoint/2010/main" val="2471565658"/>
      </p:ext>
    </p:extLst>
  </p:cSld>
  <p:clrMapOvr>
    <a:masterClrMapping/>
  </p:clrMapOvr>
</p:sld>
</file>

<file path=ppt/theme/theme1.xml><?xml version="1.0" encoding="utf-8"?>
<a:theme xmlns:a="http://schemas.openxmlformats.org/drawingml/2006/main" name="1_Benutzerdefiniertes Design">
  <a:themeElements>
    <a:clrScheme name="Endoscopy">
      <a:dk1>
        <a:sysClr val="windowText" lastClr="000000"/>
      </a:dk1>
      <a:lt1>
        <a:sysClr val="window" lastClr="FFFFFF"/>
      </a:lt1>
      <a:dk2>
        <a:srgbClr val="56B4E9"/>
      </a:dk2>
      <a:lt2>
        <a:srgbClr val="CC79A7"/>
      </a:lt2>
      <a:accent1>
        <a:srgbClr val="0072B2"/>
      </a:accent1>
      <a:accent2>
        <a:srgbClr val="F0E442"/>
      </a:accent2>
      <a:accent3>
        <a:srgbClr val="009E73"/>
      </a:accent3>
      <a:accent4>
        <a:srgbClr val="E69F00"/>
      </a:accent4>
      <a:accent5>
        <a:srgbClr val="D55E00"/>
      </a:accent5>
      <a:accent6>
        <a:srgbClr val="013476"/>
      </a:accent6>
      <a:hlink>
        <a:srgbClr val="0563C1"/>
      </a:hlink>
      <a:folHlink>
        <a:srgbClr val="954F72"/>
      </a:folHlink>
    </a:clrScheme>
    <a:fontScheme name="Endoscopy">
      <a:majorFont>
        <a:latin typeface="Thieme Argo 2011 Medium"/>
        <a:ea typeface=""/>
        <a:cs typeface=""/>
      </a:majorFont>
      <a:minorFont>
        <a:latin typeface="Thieme Argo 2011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719</Words>
  <Application>Microsoft Office PowerPoint</Application>
  <PresentationFormat>Benutzerdefiniert</PresentationFormat>
  <Paragraphs>94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Calibri</vt:lpstr>
      <vt:lpstr>Thieme Argo 2011 Medium</vt:lpstr>
      <vt:lpstr>Calibri Light</vt:lpstr>
      <vt:lpstr>Thieme Argo 2008 Medium</vt:lpstr>
      <vt:lpstr>Wingdings</vt:lpstr>
      <vt:lpstr>Thieme Argo 2011 Light</vt:lpstr>
      <vt:lpstr>Arial</vt:lpstr>
      <vt:lpstr>Thieme Argo 2008 Light</vt:lpstr>
      <vt:lpstr>1_Benutzerdefiniertes Design</vt:lpstr>
      <vt:lpstr>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Kürschner, Marie-Luise</dc:creator>
  <cp:lastModifiedBy>Weiffenbach, Jana</cp:lastModifiedBy>
  <cp:revision>145</cp:revision>
  <dcterms:created xsi:type="dcterms:W3CDTF">2020-06-16T11:03:51Z</dcterms:created>
  <dcterms:modified xsi:type="dcterms:W3CDTF">2023-11-23T14:58:58Z</dcterms:modified>
</cp:coreProperties>
</file>